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elasio Semi Bold" panose="020B0604020202020204" charset="0"/>
      <p:regular r:id="rId20"/>
    </p:embeddedFont>
    <p:embeddedFont>
      <p:font typeface="Gelasio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85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702118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БДП и безопасност на пътя – как да защитим децата си?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4168616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Национална инициатива за спасяване на детски животи. Всяка година 30 деца губят живота си при пътни инциденти.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280190" y="514957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Над 1300 деца са ранени при пътни произшествия. Заедно можем да променим тази статистика.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280190" y="6147435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6875" y="881420"/>
            <a:ext cx="7710249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4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Защо е важно да говорим за безопасност на пътя с децата?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16875" y="2571155"/>
            <a:ext cx="3701534" cy="675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r>
              <a:rPr lang="en-US" sz="53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95%</a:t>
            </a:r>
            <a:endParaRPr lang="en-US" sz="5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287423" y="3503057"/>
            <a:ext cx="2560320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40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Човешка грешка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16875" y="3945850"/>
            <a:ext cx="3701534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От пътните инциденти са резултат от човешка грешка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725591" y="2571155"/>
            <a:ext cx="3701534" cy="675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r>
              <a:rPr lang="en-US" sz="53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1-во</a:t>
            </a:r>
            <a:endParaRPr lang="en-US" sz="5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296138" y="3503057"/>
            <a:ext cx="2560320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40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Място в ЕС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4725591" y="3945850"/>
            <a:ext cx="3701534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България е сред водещите в ЕС по пътни произшествия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2721173" y="5318046"/>
            <a:ext cx="3701534" cy="675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r>
              <a:rPr lang="en-US" sz="4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№1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3291721" y="6249948"/>
            <a:ext cx="2560320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40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Риск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2721173" y="6692741"/>
            <a:ext cx="3701534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Децата са най-уязвими участници в движението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970" y="561737"/>
            <a:ext cx="7714059" cy="1276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Основни правила за безопасност на пътя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970" y="2144911"/>
            <a:ext cx="510659" cy="51065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14970" y="2859762"/>
            <a:ext cx="2942630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Светлоотразителни елементи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714970" y="3620691"/>
            <a:ext cx="2367082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Правят децата видими през тъмната част от денонощието.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558" y="2144910"/>
            <a:ext cx="510659" cy="51065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486401" y="2895221"/>
            <a:ext cx="2367082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Правилно пресичане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5409924" y="3633901"/>
            <a:ext cx="2367082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На пешеходна пътека и само на зелен светофар</a:t>
            </a:r>
            <a:r>
              <a:rPr lang="en-US" sz="16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8199" y="5325164"/>
            <a:ext cx="510659" cy="51065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278199" y="6041538"/>
            <a:ext cx="2367201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Движение по тротоара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5253593" y="6711688"/>
            <a:ext cx="2367201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Винаги от вътрешната страна, далеч от платното.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970" y="5213985"/>
            <a:ext cx="510659" cy="51065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14970" y="5928836"/>
            <a:ext cx="2367082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В обществения транспорт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714970" y="6689765"/>
            <a:ext cx="2367082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Безопасно качване и слизане, стоене далеч от вратите.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4628"/>
            <a:ext cx="60894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Ролята на родителите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1997035"/>
            <a:ext cx="1614011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613065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88255" y="22238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Личен пример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5088255" y="2714268"/>
            <a:ext cx="49768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Децата следват поведението на възрастните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223256"/>
            </a:avLst>
          </a:prstGeom>
          <a:solidFill>
            <a:srgbClr val="D4CEC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424" y="3360658"/>
            <a:ext cx="3228022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3814762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95261" y="35874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Системно обучение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5"/>
          <p:cNvSpPr/>
          <p:nvPr/>
        </p:nvSpPr>
        <p:spPr>
          <a:xfrm>
            <a:off x="5895261" y="4077891"/>
            <a:ext cx="52711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Редовно повтаряне на правилата и обясняване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6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name="adj" fmla="val 223256"/>
            </a:avLst>
          </a:prstGeom>
          <a:solidFill>
            <a:srgbClr val="D4CEC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3418" y="4724281"/>
            <a:ext cx="484203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892" y="5178385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02266" y="49510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Постоянен диалог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8"/>
          <p:cNvSpPr/>
          <p:nvPr/>
        </p:nvSpPr>
        <p:spPr>
          <a:xfrm>
            <a:off x="6702266" y="5441513"/>
            <a:ext cx="44962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Обсъждане на ситуации от ежедневието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9"/>
          <p:cNvSpPr/>
          <p:nvPr/>
        </p:nvSpPr>
        <p:spPr>
          <a:xfrm>
            <a:off x="6532126" y="6044327"/>
            <a:ext cx="7247811" cy="15240"/>
          </a:xfrm>
          <a:prstGeom prst="roundRect">
            <a:avLst>
              <a:gd name="adj" fmla="val 223256"/>
            </a:avLst>
          </a:prstGeom>
          <a:solidFill>
            <a:srgbClr val="D4CEC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294" y="6087904"/>
            <a:ext cx="6456164" cy="1306949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6542008"/>
            <a:ext cx="318968" cy="398621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09272" y="63147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Контрол и грижа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1"/>
          <p:cNvSpPr/>
          <p:nvPr/>
        </p:nvSpPr>
        <p:spPr>
          <a:xfrm>
            <a:off x="7509272" y="6805136"/>
            <a:ext cx="415682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Постоянно наблюдение и напомняне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7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4255" y="553283"/>
            <a:ext cx="7735491" cy="1257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6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БДП в ежедневието – Примерни ситуации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930592" y="2112645"/>
            <a:ext cx="22860" cy="5563791"/>
          </a:xfrm>
          <a:prstGeom prst="roundRect">
            <a:avLst>
              <a:gd name="adj" fmla="val 132043"/>
            </a:avLst>
          </a:prstGeom>
          <a:solidFill>
            <a:srgbClr val="D4CE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134070" y="2553891"/>
            <a:ext cx="603647" cy="22860"/>
          </a:xfrm>
          <a:prstGeom prst="roundRect">
            <a:avLst>
              <a:gd name="adj" fmla="val 132043"/>
            </a:avLst>
          </a:prstGeom>
          <a:solidFill>
            <a:srgbClr val="D4CE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704255" y="2338983"/>
            <a:ext cx="452676" cy="452676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81" y="2376666"/>
            <a:ext cx="301823" cy="37730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936790" y="2313861"/>
            <a:ext cx="2515314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Пресичане на улица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936790" y="2749034"/>
            <a:ext cx="6502956" cy="643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Спираме, оглеждаме се, чакаме зелен сигнал, пресичаме внимателно.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1134070" y="4236601"/>
            <a:ext cx="603647" cy="22860"/>
          </a:xfrm>
          <a:prstGeom prst="roundRect">
            <a:avLst>
              <a:gd name="adj" fmla="val 132043"/>
            </a:avLst>
          </a:prstGeom>
          <a:solidFill>
            <a:srgbClr val="D4CE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704255" y="4021693"/>
            <a:ext cx="452676" cy="452676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681" y="4059376"/>
            <a:ext cx="301823" cy="37730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936790" y="3996571"/>
            <a:ext cx="3646765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Качване и слизане от автобус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936790" y="4431744"/>
            <a:ext cx="6502956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Изчакваме автобусът да спре напълно. Не бързаме</a:t>
            </a: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1134070" y="5597366"/>
            <a:ext cx="603647" cy="22860"/>
          </a:xfrm>
          <a:prstGeom prst="roundRect">
            <a:avLst>
              <a:gd name="adj" fmla="val 132043"/>
            </a:avLst>
          </a:prstGeom>
          <a:solidFill>
            <a:srgbClr val="D4CE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704255" y="5382458"/>
            <a:ext cx="452676" cy="452676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681" y="5420142"/>
            <a:ext cx="301823" cy="37730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936790" y="5357336"/>
            <a:ext cx="2515314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Игра близо до пътя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1936790" y="5792510"/>
            <a:ext cx="6502956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Играем само на обезопасени места, далеч от платното.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4"/>
          <p:cNvSpPr/>
          <p:nvPr/>
        </p:nvSpPr>
        <p:spPr>
          <a:xfrm>
            <a:off x="1134070" y="6958132"/>
            <a:ext cx="603647" cy="22860"/>
          </a:xfrm>
          <a:prstGeom prst="roundRect">
            <a:avLst>
              <a:gd name="adj" fmla="val 132043"/>
            </a:avLst>
          </a:prstGeom>
          <a:solidFill>
            <a:srgbClr val="D4CEC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704255" y="6743224"/>
            <a:ext cx="452676" cy="452676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681" y="6780907"/>
            <a:ext cx="301823" cy="377309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936790" y="6718102"/>
            <a:ext cx="4060388" cy="314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Придружаване на по-малки деца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17"/>
          <p:cNvSpPr/>
          <p:nvPr/>
        </p:nvSpPr>
        <p:spPr>
          <a:xfrm>
            <a:off x="1936790" y="7153275"/>
            <a:ext cx="6502956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По-големите деца да държат малките за ръка</a:t>
            </a: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73" y="608409"/>
            <a:ext cx="7597854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4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Как да избегнем опасности на пътя?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073" y="2320052"/>
            <a:ext cx="1104424" cy="132528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08728" y="2540913"/>
            <a:ext cx="3742134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Избягване на разсейването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208728" y="3018473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Без телефони и слушалки на пътя</a:t>
            </a:r>
            <a:r>
              <a:rPr lang="en-US" sz="17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73" y="3645337"/>
            <a:ext cx="1104424" cy="13252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08728" y="3866198"/>
            <a:ext cx="4907280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Внимание към превозните средства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2208728" y="4343757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Наблюдаваме движението постоянно.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73" y="4970621"/>
            <a:ext cx="1104424" cy="132528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08728" y="5191482"/>
            <a:ext cx="3630335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Комуникация за рисковете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2208728" y="5669042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Обяснявайте опасностите на разбираем език.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073" y="6295906"/>
            <a:ext cx="1104424" cy="132528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208728" y="6516767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Предпазни средства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2208728" y="6994327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Каски, колани, детски столчета винаги.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1270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Примерна активност с децата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80190" y="2470428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790373" y="24704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Симулативни игри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790373" y="296084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Създайте "улица" у дома с импровизирани пътни знаци</a:t>
            </a: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3550563"/>
            <a:ext cx="170021" cy="1216223"/>
          </a:xfrm>
          <a:prstGeom prst="roundRect">
            <a:avLst>
              <a:gd name="adj" fmla="val 20012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130534" y="3550563"/>
            <a:ext cx="383881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Разучаване на пътни знаци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130534" y="4040981"/>
            <a:ext cx="6706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Използвайте карти със знаци и обяснявайте значението им.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960632" y="4993600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470815" y="4993600"/>
            <a:ext cx="35728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Практически упражнения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470815" y="5484019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Практикувайте безопасно пресичане на тихи улици.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300913" y="6073735"/>
            <a:ext cx="170021" cy="1216223"/>
          </a:xfrm>
          <a:prstGeom prst="roundRect">
            <a:avLst>
              <a:gd name="adj" fmla="val 20012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811095" y="60737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Награждаване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811095" y="6564154"/>
            <a:ext cx="60255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Отбелязвайте и хвалете правилното поведение на детето.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7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6955" y="495419"/>
            <a:ext cx="7882890" cy="1125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6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Как да обясним на децата важността на безопасността?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116955" y="1891427"/>
            <a:ext cx="7882890" cy="1326118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297097" y="2071568"/>
            <a:ext cx="2252067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Достъпен език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297097" y="2461141"/>
            <a:ext cx="7522607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Използвайте прости думи и обяснения, подходящи за възрастта. Избягвайте сложни термини и концепции.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116955" y="3397687"/>
            <a:ext cx="7882890" cy="1326118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297097" y="3577828"/>
            <a:ext cx="2252067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Истории и случки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297097" y="3967401"/>
            <a:ext cx="7522607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Разказвайте истории с герои, които спазват правилата. Споделяйте реални примери по подходящ начин.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116955" y="4903946"/>
            <a:ext cx="7882890" cy="1326118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297097" y="5084088"/>
            <a:ext cx="3367564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Демонстрация на последствия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297097" y="5473660"/>
            <a:ext cx="7522607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Показвайте какво може да се случи при неспазване на правилата. Използвайте играчки и модели.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116955" y="6410206"/>
            <a:ext cx="7882890" cy="1326118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297097" y="6590348"/>
            <a:ext cx="2337554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Емоционална връзка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297097" y="6979920"/>
            <a:ext cx="7522607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Свържете безопасността с грижата и любовта. Обяснете, че правилата са форма на защита.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63892" y="538224"/>
            <a:ext cx="5684639" cy="705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8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Ресурси за родители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838" y="1923217"/>
            <a:ext cx="3123128" cy="312312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584" y="1923217"/>
            <a:ext cx="3123248" cy="3123248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449" y="1923217"/>
            <a:ext cx="3123248" cy="3123248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9315" y="1923217"/>
            <a:ext cx="3123248" cy="3123248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790218" y="5699760"/>
            <a:ext cx="507921" cy="507921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2"/>
          <p:cNvSpPr/>
          <p:nvPr/>
        </p:nvSpPr>
        <p:spPr>
          <a:xfrm>
            <a:off x="1523881" y="5699760"/>
            <a:ext cx="2900839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Интерактивни уроци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3"/>
          <p:cNvSpPr/>
          <p:nvPr/>
        </p:nvSpPr>
        <p:spPr>
          <a:xfrm>
            <a:off x="1523881" y="6187797"/>
            <a:ext cx="3465790" cy="108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ДАБДП предлага безплатни онлайн материали и видео уроци.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4"/>
          <p:cNvSpPr/>
          <p:nvPr/>
        </p:nvSpPr>
        <p:spPr>
          <a:xfrm>
            <a:off x="5215414" y="5699760"/>
            <a:ext cx="507921" cy="507921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5"/>
          <p:cNvSpPr/>
          <p:nvPr/>
        </p:nvSpPr>
        <p:spPr>
          <a:xfrm>
            <a:off x="5949077" y="5699760"/>
            <a:ext cx="3465790" cy="705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Образователни платформи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061949" y="6187797"/>
            <a:ext cx="3465790" cy="108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Специализирани приложения и игри за учене чрез забавление.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7"/>
          <p:cNvSpPr/>
          <p:nvPr/>
        </p:nvSpPr>
        <p:spPr>
          <a:xfrm>
            <a:off x="9640610" y="5699760"/>
            <a:ext cx="507921" cy="507921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8"/>
          <p:cNvSpPr/>
          <p:nvPr/>
        </p:nvSpPr>
        <p:spPr>
          <a:xfrm>
            <a:off x="10374273" y="5699760"/>
            <a:ext cx="342030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Методически материали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10374273" y="6187797"/>
            <a:ext cx="3465790" cy="722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Работни листове и наръчници за семейно обучение.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8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Заключение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735098" y="2861548"/>
            <a:ext cx="32975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Споделена отговорност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351967"/>
            <a:ext cx="4238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Безопасността е дело на всички - родители, учители, общество</a:t>
            </a: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324362" y="366545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1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9597628" y="286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Право на защита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9597628" y="3351967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Всяко дете заслужава максимална защита на пътя.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6713" y="3665458"/>
            <a:ext cx="318968" cy="39862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597628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Превенция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9597628" y="5804535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По-добре да предотвратим, отколкото да лекуваме.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986713" y="532780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3</a:t>
            </a:r>
            <a:endParaRPr lang="en-US" sz="2500" dirty="0"/>
          </a:p>
        </p:txBody>
      </p:sp>
      <p:sp>
        <p:nvSpPr>
          <p:cNvPr id="15" name="Text 9"/>
          <p:cNvSpPr/>
          <p:nvPr/>
        </p:nvSpPr>
        <p:spPr>
          <a:xfrm>
            <a:off x="2197418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Съвместни усилия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793790" y="5804535"/>
            <a:ext cx="4238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Заедно можем да спасим детски животи.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324362" y="532780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4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360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Въпроси и отговори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557701"/>
            <a:ext cx="6244709" cy="41631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99521" y="2529364"/>
            <a:ext cx="475654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Дискусия за индивидуални случаи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599521" y="311050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Споделете специфични ситуации от вашето ежедневие.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599521" y="37002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Споделяне на опит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599521" y="428136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Научете от решенията на други родители.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599521" y="4871085"/>
            <a:ext cx="310717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Допълнителни съвети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599521" y="545222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Нашите експерти ще отговорят на всички въпроси.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7200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8070" y="3430429"/>
            <a:ext cx="5344001" cy="667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484237"/>
                </a:solidFill>
                <a:latin typeface="Times New Roman" panose="02020603050405020304" pitchFamily="18" charset="0"/>
                <a:ea typeface="Gelasio Semi Bold" pitchFamily="34" charset="-122"/>
                <a:cs typeface="Times New Roman" panose="02020603050405020304" pitchFamily="18" charset="0"/>
              </a:rPr>
              <a:t>Научете повече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48070" y="4419005"/>
            <a:ext cx="13134261" cy="2469832"/>
          </a:xfrm>
          <a:prstGeom prst="roundRect">
            <a:avLst>
              <a:gd name="adj" fmla="val 129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-106458" y="4473595"/>
            <a:ext cx="13119021" cy="61364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69407" y="4562475"/>
            <a:ext cx="612826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Контакти на ДАБДП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532727" y="4562475"/>
            <a:ext cx="612826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www.sars.gov.bg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55690" y="5040273"/>
            <a:ext cx="13119021" cy="61364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69407" y="5176123"/>
            <a:ext cx="612826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Телефон за информация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532727" y="5176123"/>
            <a:ext cx="612826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02 / 123 456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55690" y="5653921"/>
            <a:ext cx="13119021" cy="61364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69407" y="5789771"/>
            <a:ext cx="612826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Имейл за въпроси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532727" y="5789771"/>
            <a:ext cx="612826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info@sars.gov.bg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55690" y="6267569"/>
            <a:ext cx="13119021" cy="61364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69407" y="6403419"/>
            <a:ext cx="612826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Електронни материали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7532727" y="6403419"/>
            <a:ext cx="612826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www.sars.gov.bg/education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748070" y="7129224"/>
            <a:ext cx="13134261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Сканирайте QR кода за достъп до всички образователни материали. Там ще намерите видеа, игри и интерактивни уроци.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271A8D52-DCC8-F3C0-C7C5-5898FD5D87CC}"/>
              </a:ext>
            </a:extLst>
          </p:cNvPr>
          <p:cNvSpPr txBox="1"/>
          <p:nvPr/>
        </p:nvSpPr>
        <p:spPr>
          <a:xfrm>
            <a:off x="927463" y="901337"/>
            <a:ext cx="1291916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ВНИМАНИЕТО!</a:t>
            </a:r>
          </a:p>
          <a:p>
            <a:pPr algn="ctr"/>
            <a:endParaRPr lang="bg-BG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ПЕДАГОГИЧЕСКИТЕ ЕКИПИ </a:t>
            </a:r>
          </a:p>
          <a:p>
            <a:pPr algn="ctr"/>
            <a:r>
              <a:rPr lang="bg-BG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algn="ctr"/>
            <a:r>
              <a:rPr lang="bg-BG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ДЕТСКА ГРАДИНА </a:t>
            </a:r>
          </a:p>
          <a:p>
            <a:pPr algn="ctr"/>
            <a:r>
              <a:rPr lang="bg-BG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“ДЕТСКИ СВЯТ“</a:t>
            </a:r>
          </a:p>
          <a:p>
            <a:pPr algn="ctr"/>
            <a:r>
              <a:rPr lang="bg-BG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ГР.БЛАГОЕВГРАД</a:t>
            </a:r>
          </a:p>
          <a:p>
            <a:endParaRPr lang="en-U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E9CE7102-B9EF-1332-AC5D-E430610BF676}"/>
              </a:ext>
            </a:extLst>
          </p:cNvPr>
          <p:cNvSpPr txBox="1"/>
          <p:nvPr/>
        </p:nvSpPr>
        <p:spPr>
          <a:xfrm>
            <a:off x="3043645" y="6791440"/>
            <a:ext cx="8294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АПРИЛ</a:t>
            </a:r>
            <a:r>
              <a:rPr lang="bg-BG" sz="4000" b="1" dirty="0"/>
              <a:t> 2025г.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79575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600</Words>
  <Application>Microsoft Office PowerPoint</Application>
  <PresentationFormat>Custom</PresentationFormat>
  <Paragraphs>123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Aptos</vt:lpstr>
      <vt:lpstr>Times New Roman</vt:lpstr>
      <vt:lpstr>Gelasio Semi Bold</vt:lpstr>
      <vt:lpstr>Arial</vt:lpstr>
      <vt:lpstr>Gelasio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Windows User</cp:lastModifiedBy>
  <cp:revision>4</cp:revision>
  <dcterms:created xsi:type="dcterms:W3CDTF">2025-04-03T17:10:34Z</dcterms:created>
  <dcterms:modified xsi:type="dcterms:W3CDTF">2025-04-09T10:18:00Z</dcterms:modified>
</cp:coreProperties>
</file>