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8" r:id="rId9"/>
    <p:sldId id="275" r:id="rId10"/>
    <p:sldId id="279" r:id="rId11"/>
    <p:sldId id="276" r:id="rId12"/>
    <p:sldId id="277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01" autoAdjust="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08T10:12:22.13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D8DAC20-7CD8-4689-8AD9-EB7EAE7FC22D}" type="datetime1">
              <a:rPr lang="bg-BG" smtClean="0"/>
              <a:pPr algn="r" rtl="0"/>
              <a:t>08.02.26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6A8D3709-3E1A-41F6-95F0-D51F6E3D3325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/>
              <a:t>Второ ниво</a:t>
            </a:r>
          </a:p>
          <a:p>
            <a:pPr lvl="2" rtl="0"/>
            <a:r>
              <a:rPr lang="bg-BG" dirty="0"/>
              <a:t>Трето ниво</a:t>
            </a:r>
          </a:p>
          <a:p>
            <a:pPr lvl="3" rtl="0"/>
            <a:r>
              <a:rPr lang="bg-BG" dirty="0"/>
              <a:t>Четвърто ниво</a:t>
            </a:r>
          </a:p>
          <a:p>
            <a:pPr lvl="4" rtl="0"/>
            <a:r>
              <a:rPr lang="bg-BG" dirty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935E2820-AFE1-45FA-949E-17BDB534E1DC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77542409-6A04-4DC6-AC3A-D3758287A8F2}" type="slidenum">
              <a:rPr lang="bg-BG" smtClean="0"/>
              <a:pPr algn="r" rtl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935E2820-AFE1-45FA-949E-17BDB534E1DC}" type="slidenum">
              <a:rPr lang="bg-BG" smtClean="0"/>
              <a:pPr algn="r"/>
              <a:t>13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110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4FC59-1838-430C-AB2C-BA160564E30C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77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822D2-7A1F-47F5-A593-58AF98E5C5D8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2208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3622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1DEDF-005F-4B71-952A-9A0434AC161A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80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F45FA-C09F-491C-975E-3855C17D3701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4980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9550D-EF5E-429D-AACC-CDBFFE445369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7672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FD8FB-15E4-4B60-8019-ECD9EC841BD6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9943250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1158C8C-9BCF-44A0-89CE-F130F3014817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08626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D23A-639E-4835-B15A-4803BCCC565A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1931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BF9B-07B5-4D21-B426-A1838541B48D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96679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99D0-3C46-44EA-8E60-DDC365E753F6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47593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EFD8FB-15E4-4B60-8019-ECD9EC841BD6}" type="datetime1">
              <a:rPr lang="bg-BG" smtClean="0"/>
              <a:pPr/>
              <a:t>08.02.26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82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232447" y="439271"/>
            <a:ext cx="9122485" cy="1981200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66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66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66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безопасността</a:t>
            </a:r>
            <a:r>
              <a:rPr lang="ru-RU" sz="66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66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нашите</a:t>
            </a:r>
            <a:r>
              <a:rPr lang="ru-RU" sz="66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endParaRPr lang="bg-BG" sz="6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10067CD-9DDE-4832-AA3C-1C1A5DD268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32580" y="3069223"/>
            <a:ext cx="8822352" cy="172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да </a:t>
            </a:r>
            <a:r>
              <a:rPr lang="ru-RU" sz="28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подготвим</a:t>
            </a:r>
            <a:r>
              <a:rPr lang="ru-RU" sz="28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28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уверено и безопасно </a:t>
            </a:r>
            <a:r>
              <a:rPr lang="ru-RU" sz="2800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придвижване</a:t>
            </a:r>
            <a:r>
              <a:rPr lang="ru-RU" sz="2800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ru-RU" sz="3600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FF49D10B-18C6-4BB7-99B1-A06439B0DE6A}"/>
              </a:ext>
            </a:extLst>
          </p:cNvPr>
          <p:cNvPicPr/>
          <p:nvPr/>
        </p:nvPicPr>
        <p:blipFill rotWithShape="1">
          <a:blip r:embed="rId3"/>
          <a:srcRect l="28571" t="53776" r="57011" b="19087"/>
          <a:stretch/>
        </p:blipFill>
        <p:spPr bwMode="auto">
          <a:xfrm>
            <a:off x="4606270" y="4425768"/>
            <a:ext cx="1866246" cy="1885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bg-BG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Защо сме тук днес?</a:t>
            </a:r>
            <a:br>
              <a:rPr lang="bg-BG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703626" y="2173941"/>
            <a:ext cx="10845707" cy="3330388"/>
          </a:xfrm>
        </p:spPr>
        <p:txBody>
          <a:bodyPr rtlCol="0"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Статистика/Факт: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"малки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възрастни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– те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виждат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чуват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света по различен начин.</a:t>
            </a:r>
            <a:endParaRPr lang="ru-RU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 на </a:t>
            </a:r>
            <a:r>
              <a:rPr lang="ru-RU" b="1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срещата</a:t>
            </a:r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превърнем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навици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партньорство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и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bg-BG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FAC663-281B-4706-A34F-5AA8D022C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9B38E987-7A2F-4B94-B74F-0DC46801B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35" y="3646394"/>
            <a:ext cx="2353235" cy="24355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C8DEEE85-67CB-4CB6-93C9-DA3FAA9FD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54" y="3429000"/>
            <a:ext cx="3657756" cy="25728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6855105" cy="8382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Светът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очите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358589" y="1985682"/>
            <a:ext cx="6412660" cy="4114800"/>
          </a:xfrm>
        </p:spPr>
        <p:txBody>
          <a:bodyPr rtlCol="0">
            <a:normAutofit/>
          </a:bodyPr>
          <a:lstStyle/>
          <a:p>
            <a:pPr rtl="0"/>
            <a:r>
              <a:rPr lang="ru-RU" b="1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Зрително</a:t>
            </a:r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поле: 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 е с 30%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по-тясно</a:t>
            </a:r>
            <a:r>
              <a:rPr lang="en-US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Звук: 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Трудно определят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посоката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от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идва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звук от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</a:t>
            </a:r>
            <a:r>
              <a:rPr lang="en-US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ru-RU" b="1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Внимание: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Фокусират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нещо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(топка,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телефон) и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игнорират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всичко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останало</a:t>
            </a:r>
            <a:r>
              <a:rPr lang="ru-RU" b="0" i="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0" i="0" dirty="0"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10-годишна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преценяват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приближаващ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rtl="0"/>
            <a:endParaRPr lang="bg-BG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4985C2DB-0F31-48C3-BEF8-F3FDFBFC7F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105" y="2115670"/>
            <a:ext cx="3473472" cy="36905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23DF207-9185-4790-8CA4-88842267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96" y="286871"/>
            <a:ext cx="9372600" cy="1200416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 е най-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зона за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днес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7624166-BC44-4EC7-98D3-59A9D874F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049" y="2123782"/>
            <a:ext cx="9372600" cy="3649489"/>
          </a:xfrm>
        </p:spPr>
        <p:txBody>
          <a:bodyPr/>
          <a:lstStyle/>
          <a:p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Преценката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риска: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разбере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колко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бързо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кола.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Микромобилност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тротинетки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Видимост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Дали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шофьорите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виждат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сумрак или при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дъжд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Вниманието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емоциите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телефонът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изключват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6928BA32-2EB1-406A-AA07-15AF8D56B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3948526"/>
            <a:ext cx="3146612" cy="22958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905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EA5DDB2-8E40-4065-960D-F64065EF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 срещу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Реалност (Психология)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5CAA68F-F3F1-42EE-8CD9-F7EFF618A4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68190" y="1918862"/>
            <a:ext cx="1004943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Мит:</a:t>
            </a: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„Детето знае, че трябва да се огледа, значи е в безопасност.“</a:t>
            </a:r>
            <a:endParaRPr kumimoji="0" lang="en-US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Реалност:</a:t>
            </a: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Децата до 10-12 г. имат </a:t>
            </a: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тунелно зрение</a:t>
            </a: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(виждат с 30% по-тясно).</a:t>
            </a:r>
            <a:endParaRPr kumimoji="0" lang="en-US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Реалност:</a:t>
            </a: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 вярват в „магическа защита“ – </a:t>
            </a:r>
            <a:r>
              <a:rPr kumimoji="0" lang="bg-BG" altLang="bg-BG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„Ако аз виждам колата, и тя ме вижда“.</a:t>
            </a: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661661B4-4A12-4466-87C7-94F3D3D8D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86" y="3731580"/>
            <a:ext cx="3085609" cy="2388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4335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897752-09D4-47DF-AC8F-CAE38634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 и разстояние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2F39609-F06F-4AEB-B525-B9443F825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282" y="2164976"/>
            <a:ext cx="5181600" cy="379655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прецени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км/ч?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Мозъкът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трудно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обработва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обекти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движещи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него с над 30 км/ч.</a:t>
            </a:r>
          </a:p>
          <a:p>
            <a:pPr marL="45720" indent="0">
              <a:buNone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броят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„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далеч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колко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секунди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да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стигне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нас?“.</a:t>
            </a:r>
          </a:p>
          <a:p>
            <a:endParaRPr lang="bg-BG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0682496-85A1-480A-ADDF-04560CC62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333" y="2089913"/>
            <a:ext cx="3338512" cy="333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94251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F579EFB-0ECC-40B3-9AF8-0047902EF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268941"/>
            <a:ext cx="9372600" cy="120041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Тротинетки и велосипеди</a:t>
            </a:r>
            <a:b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Бързи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тихи 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невидими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15D4BFA-9349-45AD-B64F-1D2D2740CD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48990" y="2502610"/>
            <a:ext cx="531317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Каската не е аксесоар, а застраховка.</a:t>
            </a:r>
            <a:endParaRPr kumimoji="0" lang="en-US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 пешеходната пътека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винаги пеша, бутайки тротинетката/колелото.</a:t>
            </a:r>
            <a:endParaRPr kumimoji="0" lang="en-US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bg-BG" altLang="bg-BG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altLang="bg-BG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Внимателно излизане от тротоара към платното.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AEC5FCAF-D8BC-465F-8F64-9FBD14267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102" y="1945340"/>
            <a:ext cx="3040972" cy="3801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6497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5C85B0D-6070-4A44-B2EF-8620663F8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„Трите златни правила“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C7F8D7B-BF8F-49F1-94C7-2B6F94A84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59" y="2001844"/>
            <a:ext cx="5075177" cy="3986580"/>
          </a:xfrm>
        </p:spPr>
        <p:txBody>
          <a:bodyPr>
            <a:normAutofit lnSpcReduction="10000"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 с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очите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Научете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не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пресича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срещне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погледа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шофьора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„Слушай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Обсъдете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слушалките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качулките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блокират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слуха –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основен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сетивен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на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Маршрутът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е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състезание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Обсъдете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най-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безопасния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най-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краткия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 градина (</a:t>
            </a:r>
            <a:r>
              <a:rPr lang="bg-BG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илище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bg-BG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На каква възраст да оставим децата да пресичат сами? - Roditel.bg ...">
            <a:extLst>
              <a:ext uri="{FF2B5EF4-FFF2-40B4-BE49-F238E27FC236}">
                <a16:creationId xmlns:a16="http://schemas.microsoft.com/office/drawing/2014/main" id="{69AC0E7F-26E5-48C2-9407-68F366DF1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20" y="2070847"/>
            <a:ext cx="4898112" cy="34997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020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41B8C44-79FC-40B2-B782-B61D7DB26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Вашият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 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техният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25D7137-0B96-404F-8511-74DB7A0D7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225" y="1505216"/>
            <a:ext cx="5262282" cy="390050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говорим, те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гледат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правим.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размисъл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Пресичаме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неправилно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бързаме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училище?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запомни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бързането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Практика: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Коментирайте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гласно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докато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вървите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него: </a:t>
            </a:r>
          </a:p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Сега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спирам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колата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близо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шофьор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 видя,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кимна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ми, </a:t>
            </a:r>
            <a:r>
              <a:rPr lang="ru-RU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пресичам</a:t>
            </a:r>
            <a:r>
              <a:rPr lang="ru-RU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17F98AD5-981E-4B5E-8D63-3875DB4C9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3" y="2011341"/>
            <a:ext cx="4416799" cy="3316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595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8435EDF-6B3A-469D-A6C3-BC80F594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Най-честите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рискови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ситуации </a:t>
            </a:r>
            <a:b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F60E760-E9B5-4D4D-AA7E-AFFFE7E90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552" y="1963271"/>
            <a:ext cx="5323447" cy="380103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Пресичане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паркирали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невидимо за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шофьора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Телефонът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слушалките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Зомбиране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на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Тичането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след топка/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приятел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Емоцията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по-силна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Тротинетките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тротоара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внезапно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излизане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платното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F9788A7E-E6C5-4F20-91B0-DDD747E0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87" y="1963271"/>
            <a:ext cx="4200525" cy="395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113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9B7DE09-DA02-493E-80E7-92670F78D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споделен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отговорността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A8FD64D-3633-443F-9103-65109D41A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271" y="2048434"/>
            <a:ext cx="6929717" cy="3931025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знака „Стоп“ или от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светофара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започва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начина, по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държим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ръката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 разговорите ни по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парка и от примера,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даваме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всяка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сутрин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учат в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и училище, но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навиците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научим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 не просто да се пазят от колите, а да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пътя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се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движат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него с </a:t>
            </a:r>
            <a:r>
              <a:rPr lang="ru-RU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увереност</a:t>
            </a: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bg-BG" dirty="0"/>
          </a:p>
        </p:txBody>
      </p:sp>
      <p:pic>
        <p:nvPicPr>
          <p:cNvPr id="13314" name="Picture 2" descr="Изображение за пин с история">
            <a:extLst>
              <a:ext uri="{FF2B5EF4-FFF2-40B4-BE49-F238E27FC236}">
                <a16:creationId xmlns:a16="http://schemas.microsoft.com/office/drawing/2014/main" id="{574FD674-77FB-4B1D-BC6B-1281B5C28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847" y="1981200"/>
            <a:ext cx="3702422" cy="3702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416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DD2BBA8-3B5B-4A8A-9715-1564ED4C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805" y="71718"/>
            <a:ext cx="9372600" cy="1200416"/>
          </a:xfrm>
        </p:spPr>
        <p:txBody>
          <a:bodyPr/>
          <a:lstStyle/>
          <a:p>
            <a:pPr algn="ctr"/>
            <a:r>
              <a:rPr lang="bg-B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„Те разчитат на нас!“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C1221916-2BC1-44FD-8DB2-57E8C40CD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34" t="22113" r="2672" b="11003"/>
          <a:stretch/>
        </p:blipFill>
        <p:spPr>
          <a:xfrm>
            <a:off x="4096870" y="2057499"/>
            <a:ext cx="3469341" cy="3370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6107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976" y="1385047"/>
            <a:ext cx="11849756" cy="20439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sz="7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Ви, че Ви е </a:t>
            </a:r>
            <a:r>
              <a:rPr lang="ru-RU" sz="73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грижа</a:t>
            </a:r>
            <a:r>
              <a:rPr lang="ru-RU" sz="7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dirty="0"/>
          </a:p>
        </p:txBody>
      </p:sp>
      <p:pic>
        <p:nvPicPr>
          <p:cNvPr id="14338" name="Picture 2" descr="Шаблони за благодарствени имейли до клиенти (Без такси) | LiveAgent">
            <a:extLst>
              <a:ext uri="{FF2B5EF4-FFF2-40B4-BE49-F238E27FC236}">
                <a16:creationId xmlns:a16="http://schemas.microsoft.com/office/drawing/2014/main" id="{C69A5150-3985-44A8-B503-E21465258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003" y="309254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Ретроспекция">
  <a:themeElements>
    <a:clrScheme name="Ретроспекция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</TotalTime>
  <Words>625</Words>
  <Application>Microsoft Office PowerPoint</Application>
  <PresentationFormat>Широк екран</PresentationFormat>
  <Paragraphs>60</Paragraphs>
  <Slides>13</Slides>
  <Notes>4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Euphemia</vt:lpstr>
      <vt:lpstr>Times New Roman</vt:lpstr>
      <vt:lpstr>Ретроспекция</vt:lpstr>
      <vt:lpstr>Заедно за безопасността на нашите деца</vt:lpstr>
      <vt:lpstr>Защо сме тук днес? </vt:lpstr>
      <vt:lpstr>Светът през очите на детето</vt:lpstr>
      <vt:lpstr> Коя според Вас е най-критичната зона за едно дете днес?</vt:lpstr>
      <vt:lpstr>Мит срещу Реалност (Психология)</vt:lpstr>
      <vt:lpstr>Скорост и разстояние</vt:lpstr>
      <vt:lpstr>Тротинетки и велосипеди Бързи, тихи и често невидими</vt:lpstr>
      <vt:lpstr>„Трите златни правила“ </vt:lpstr>
      <vt:lpstr>Вашият пример е техният закон</vt:lpstr>
      <vt:lpstr>Най-честите рискови ситуации  </vt:lpstr>
      <vt:lpstr>Пътят е споделен, отговорността също.</vt:lpstr>
      <vt:lpstr>„Те разчитат на нас!“</vt:lpstr>
      <vt:lpstr>Благодарим Ви, че Ви е грижа!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Заедно за безопасността на нашите деца</dc:title>
  <dc:creator>User</dc:creator>
  <cp:lastModifiedBy>User</cp:lastModifiedBy>
  <cp:revision>8</cp:revision>
  <dcterms:created xsi:type="dcterms:W3CDTF">2026-02-08T07:39:47Z</dcterms:created>
  <dcterms:modified xsi:type="dcterms:W3CDTF">2026-02-08T08:49:17Z</dcterms:modified>
</cp:coreProperties>
</file>